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7"/>
  </p:notesMasterIdLst>
  <p:sldIdLst>
    <p:sldId id="272" r:id="rId3"/>
    <p:sldId id="273" r:id="rId4"/>
    <p:sldId id="274" r:id="rId5"/>
    <p:sldId id="275" r:id="rId6"/>
    <p:sldId id="276" r:id="rId7"/>
    <p:sldId id="280" r:id="rId8"/>
    <p:sldId id="281" r:id="rId9"/>
    <p:sldId id="282" r:id="rId10"/>
    <p:sldId id="283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08-Oct-16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08-Oct-16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08-Oct-16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08-Oct-16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08-Oct-16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08-Oct-16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08-Oct-16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08-Oct-16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08-Oct-16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08-Oct-16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08-Oct-16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08-Oct-16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08-Oct-16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EXCEPTION </a:t>
            </a:r>
            <a:r>
              <a:rPr lang="en-US" sz="4400" dirty="0" smtClean="0"/>
              <a:t>HANDLING IN C++ 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7316402" y="3200400"/>
            <a:ext cx="3863662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Bilal Zahoor</a:t>
            </a:r>
          </a:p>
          <a:p>
            <a:r>
              <a:rPr lang="en-US" dirty="0" smtClean="0"/>
              <a:t>Kashmir University North Campus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3639" y="2156181"/>
            <a:ext cx="10972800" cy="4389120"/>
          </a:xfrm>
        </p:spPr>
        <p:txBody>
          <a:bodyPr>
            <a:normAutofit/>
          </a:bodyPr>
          <a:lstStyle/>
          <a:p>
            <a:r>
              <a:rPr lang="en-US" dirty="0"/>
              <a:t>The type indicates </a:t>
            </a:r>
            <a:r>
              <a:rPr lang="en-US" dirty="0" smtClean="0"/>
              <a:t>the type </a:t>
            </a:r>
            <a:r>
              <a:rPr lang="en-US" dirty="0"/>
              <a:t>of exception </a:t>
            </a:r>
            <a:r>
              <a:rPr lang="en-US" dirty="0" smtClean="0"/>
              <a:t>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catch </a:t>
            </a:r>
            <a:r>
              <a:rPr lang="en-US" dirty="0"/>
              <a:t>block handles</a:t>
            </a:r>
            <a:r>
              <a:rPr lang="en-US" dirty="0" smtClean="0"/>
              <a:t>.					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parameter </a:t>
            </a:r>
            <a:r>
              <a:rPr lang="en-US" dirty="0" err="1"/>
              <a:t>arg</a:t>
            </a:r>
            <a:r>
              <a:rPr lang="en-US" dirty="0"/>
              <a:t> is </a:t>
            </a:r>
            <a:r>
              <a:rPr lang="en-US" dirty="0" smtClean="0"/>
              <a:t>an </a:t>
            </a:r>
            <a:r>
              <a:rPr lang="en-US" b="1" dirty="0" smtClean="0"/>
              <a:t>optional </a:t>
            </a:r>
          </a:p>
          <a:p>
            <a:pPr marL="0" indent="0">
              <a:buNone/>
            </a:pPr>
            <a:r>
              <a:rPr lang="en-US" dirty="0" smtClean="0"/>
              <a:t>     parameter name.</a:t>
            </a:r>
          </a:p>
          <a:p>
            <a:r>
              <a:rPr lang="en-US" dirty="0"/>
              <a:t>The catch </a:t>
            </a:r>
            <a:r>
              <a:rPr lang="en-US" dirty="0" smtClean="0"/>
              <a:t>statement catches </a:t>
            </a:r>
            <a:r>
              <a:rPr lang="en-US" dirty="0"/>
              <a:t>an exception</a:t>
            </a:r>
          </a:p>
          <a:p>
            <a:pPr marL="0" indent="0">
              <a:buNone/>
            </a:pPr>
            <a:r>
              <a:rPr lang="en-US" dirty="0" smtClean="0"/>
              <a:t>   whose </a:t>
            </a:r>
            <a:r>
              <a:rPr lang="en-US" dirty="0"/>
              <a:t>type </a:t>
            </a:r>
            <a:r>
              <a:rPr lang="en-US" dirty="0" smtClean="0"/>
              <a:t>matches with </a:t>
            </a:r>
            <a:r>
              <a:rPr lang="en-US" dirty="0"/>
              <a:t>the type of the</a:t>
            </a:r>
          </a:p>
          <a:p>
            <a:pPr marL="0" indent="0">
              <a:buNone/>
            </a:pPr>
            <a:r>
              <a:rPr lang="en-US" dirty="0" smtClean="0"/>
              <a:t>    catch argument.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CATCHING MECHANISM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7628" y="2202287"/>
            <a:ext cx="3528811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atch(type </a:t>
            </a:r>
            <a:r>
              <a:rPr lang="en-US" sz="2800" dirty="0" err="1" smtClean="0"/>
              <a:t>arg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{</a:t>
            </a:r>
          </a:p>
          <a:p>
            <a:r>
              <a:rPr lang="en-US" sz="2800" dirty="0" smtClean="0"/>
              <a:t>	…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    	…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838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If the parameter in the catch statement is </a:t>
            </a:r>
            <a:r>
              <a:rPr lang="en-US" dirty="0" smtClean="0"/>
              <a:t>named, then </a:t>
            </a:r>
            <a:r>
              <a:rPr lang="en-US" dirty="0"/>
              <a:t>the parameter can be used in the </a:t>
            </a:r>
            <a:r>
              <a:rPr lang="en-US" dirty="0" smtClean="0"/>
              <a:t>exception handling </a:t>
            </a:r>
            <a:r>
              <a:rPr lang="en-US" dirty="0"/>
              <a:t>code.</a:t>
            </a:r>
          </a:p>
          <a:p>
            <a:pPr>
              <a:lnSpc>
                <a:spcPct val="150000"/>
              </a:lnSpc>
            </a:pPr>
            <a:r>
              <a:rPr lang="en-US" dirty="0"/>
              <a:t> If a catch statement does not match the exception </a:t>
            </a:r>
            <a:r>
              <a:rPr lang="en-US" dirty="0" smtClean="0"/>
              <a:t>it is </a:t>
            </a:r>
            <a:r>
              <a:rPr lang="en-US" dirty="0"/>
              <a:t>skipped.</a:t>
            </a:r>
          </a:p>
          <a:p>
            <a:pPr>
              <a:lnSpc>
                <a:spcPct val="150000"/>
              </a:lnSpc>
            </a:pPr>
            <a:r>
              <a:rPr lang="en-US" dirty="0"/>
              <a:t> More than one catch statement can be </a:t>
            </a:r>
            <a:r>
              <a:rPr lang="en-US" dirty="0" smtClean="0"/>
              <a:t>associated with </a:t>
            </a:r>
            <a:r>
              <a:rPr lang="en-US" dirty="0"/>
              <a:t>a try block.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CATCHING MECHANISM (CONT…)</a:t>
            </a:r>
          </a:p>
        </p:txBody>
      </p:sp>
    </p:spTree>
    <p:extLst>
      <p:ext uri="{BB962C8B-B14F-4D97-AF65-F5344CB8AC3E}">
        <p14:creationId xmlns:p14="http://schemas.microsoft.com/office/powerpoint/2010/main" val="148916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6580" y="1935480"/>
            <a:ext cx="6821510" cy="4922520"/>
          </a:xfrm>
        </p:spPr>
        <p:txBody>
          <a:bodyPr>
            <a:normAutofit fontScale="85000" lnSpcReduction="20000"/>
          </a:bodyPr>
          <a:lstStyle/>
          <a:p>
            <a:pPr marL="978408" lvl="3" indent="0">
              <a:buNone/>
            </a:pPr>
            <a:r>
              <a:rPr lang="en-US" b="1" dirty="0"/>
              <a:t>try</a:t>
            </a:r>
          </a:p>
          <a:p>
            <a:pPr marL="978408" lvl="3" indent="0">
              <a:buNone/>
            </a:pPr>
            <a:r>
              <a:rPr lang="en-US" b="1" dirty="0"/>
              <a:t>{</a:t>
            </a:r>
          </a:p>
          <a:p>
            <a:pPr marL="1216152" lvl="4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throw </a:t>
            </a:r>
            <a:r>
              <a:rPr lang="en-US" b="1" dirty="0"/>
              <a:t>exception;</a:t>
            </a:r>
          </a:p>
          <a:p>
            <a:pPr marL="978408" lvl="3" indent="0">
              <a:buNone/>
            </a:pPr>
            <a:r>
              <a:rPr lang="en-US" b="1" dirty="0"/>
              <a:t>}</a:t>
            </a:r>
          </a:p>
          <a:p>
            <a:pPr marL="978408" lvl="3" indent="0">
              <a:buNone/>
            </a:pPr>
            <a:r>
              <a:rPr lang="en-US" b="1" dirty="0"/>
              <a:t>catch(type1 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marL="978408" lvl="3" indent="0">
              <a:buNone/>
            </a:pPr>
            <a:r>
              <a:rPr lang="en-US" b="1" dirty="0"/>
              <a:t>{</a:t>
            </a:r>
          </a:p>
          <a:p>
            <a:pPr marL="978408" lvl="3" indent="0">
              <a:buNone/>
            </a:pPr>
            <a:r>
              <a:rPr lang="en-US" b="1" dirty="0" smtClean="0"/>
              <a:t>          // </a:t>
            </a:r>
            <a:r>
              <a:rPr lang="en-US" b="1" dirty="0"/>
              <a:t>catch block 1</a:t>
            </a:r>
          </a:p>
          <a:p>
            <a:pPr marL="978408" lvl="3" indent="0">
              <a:buNone/>
            </a:pPr>
            <a:r>
              <a:rPr lang="en-US" b="1" dirty="0"/>
              <a:t>}</a:t>
            </a:r>
          </a:p>
          <a:p>
            <a:pPr marL="978408" lvl="3" indent="0">
              <a:buNone/>
            </a:pPr>
            <a:r>
              <a:rPr lang="en-US" b="1" dirty="0"/>
              <a:t>catch(type2 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marL="978408" lvl="3" indent="0">
              <a:buNone/>
            </a:pPr>
            <a:r>
              <a:rPr lang="en-US" b="1" dirty="0"/>
              <a:t>{</a:t>
            </a:r>
          </a:p>
          <a:p>
            <a:pPr marL="978408" lvl="3" indent="0">
              <a:buNone/>
            </a:pPr>
            <a:r>
              <a:rPr lang="en-US" b="1" dirty="0" smtClean="0"/>
              <a:t>          // </a:t>
            </a:r>
            <a:r>
              <a:rPr lang="en-US" b="1" dirty="0"/>
              <a:t>catch block 2</a:t>
            </a:r>
          </a:p>
          <a:p>
            <a:pPr marL="978408" lvl="3" indent="0">
              <a:buNone/>
            </a:pPr>
            <a:r>
              <a:rPr lang="en-US" b="1" dirty="0"/>
              <a:t>}</a:t>
            </a:r>
          </a:p>
          <a:p>
            <a:pPr marL="978408" lvl="3" indent="0">
              <a:buNone/>
            </a:pPr>
            <a:r>
              <a:rPr lang="en-US" b="1" dirty="0"/>
              <a:t>…</a:t>
            </a:r>
          </a:p>
          <a:p>
            <a:pPr marL="978408" lvl="3" indent="0">
              <a:buNone/>
            </a:pPr>
            <a:r>
              <a:rPr lang="en-US" b="1" dirty="0"/>
              <a:t>…</a:t>
            </a:r>
          </a:p>
          <a:p>
            <a:pPr marL="978408" lvl="3" indent="0">
              <a:buNone/>
            </a:pPr>
            <a:r>
              <a:rPr lang="en-US" b="1" dirty="0"/>
              <a:t>catch(</a:t>
            </a:r>
            <a:r>
              <a:rPr lang="en-US" b="1" dirty="0" err="1"/>
              <a:t>typeN</a:t>
            </a:r>
            <a:r>
              <a:rPr lang="en-US" b="1" dirty="0"/>
              <a:t> 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marL="978408" lvl="3" indent="0">
              <a:buNone/>
            </a:pPr>
            <a:r>
              <a:rPr lang="en-US" b="1" dirty="0"/>
              <a:t>{</a:t>
            </a:r>
          </a:p>
          <a:p>
            <a:pPr marL="978408" lvl="3" indent="0">
              <a:buNone/>
            </a:pPr>
            <a:r>
              <a:rPr lang="en-US" b="1" dirty="0" smtClean="0"/>
              <a:t>        // </a:t>
            </a:r>
            <a:r>
              <a:rPr lang="en-US" b="1" dirty="0"/>
              <a:t>catch block N</a:t>
            </a:r>
          </a:p>
          <a:p>
            <a:pPr marL="978408" lvl="3" indent="0">
              <a:buNone/>
            </a:pPr>
            <a:r>
              <a:rPr lang="en-US" b="1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5357" y="824248"/>
            <a:ext cx="10972800" cy="868294"/>
          </a:xfrm>
        </p:spPr>
        <p:txBody>
          <a:bodyPr>
            <a:normAutofit/>
          </a:bodyPr>
          <a:lstStyle/>
          <a:p>
            <a:r>
              <a:rPr lang="en-US" sz="3200" b="1" dirty="0"/>
              <a:t>CATCHING MECHANISM (CONT…)</a:t>
            </a:r>
          </a:p>
        </p:txBody>
      </p:sp>
    </p:spTree>
    <p:extLst>
      <p:ext uri="{BB962C8B-B14F-4D97-AF65-F5344CB8AC3E}">
        <p14:creationId xmlns:p14="http://schemas.microsoft.com/office/powerpoint/2010/main" val="190427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89511"/>
            <a:ext cx="10972800" cy="5030230"/>
          </a:xfrm>
        </p:spPr>
        <p:txBody>
          <a:bodyPr>
            <a:normAutofit/>
          </a:bodyPr>
          <a:lstStyle/>
          <a:p>
            <a:r>
              <a:rPr lang="en-US" dirty="0"/>
              <a:t>When an exception is thrown, the </a:t>
            </a:r>
            <a:r>
              <a:rPr lang="en-US" dirty="0" smtClean="0"/>
              <a:t>exception handlers </a:t>
            </a:r>
            <a:r>
              <a:rPr lang="en-US" dirty="0"/>
              <a:t>are searched </a:t>
            </a:r>
            <a:r>
              <a:rPr lang="en-US" b="1" dirty="0"/>
              <a:t>in order </a:t>
            </a:r>
            <a:r>
              <a:rPr lang="en-US" dirty="0"/>
              <a:t>for a match.</a:t>
            </a:r>
          </a:p>
          <a:p>
            <a:r>
              <a:rPr lang="en-US" dirty="0"/>
              <a:t> The first handler that yields a match is executed.</a:t>
            </a:r>
          </a:p>
          <a:p>
            <a:r>
              <a:rPr lang="en-US" dirty="0"/>
              <a:t> If several catch statement matches the type of </a:t>
            </a:r>
            <a:r>
              <a:rPr lang="en-US" dirty="0" smtClean="0"/>
              <a:t>an exception </a:t>
            </a:r>
            <a:r>
              <a:rPr lang="en-US" dirty="0"/>
              <a:t>the first handler that matches </a:t>
            </a:r>
            <a:r>
              <a:rPr lang="en-US" dirty="0" smtClean="0"/>
              <a:t>the exception </a:t>
            </a:r>
            <a:r>
              <a:rPr lang="en-US" dirty="0"/>
              <a:t>type is executed</a:t>
            </a:r>
            <a:r>
              <a:rPr lang="en-US" dirty="0" smtClean="0"/>
              <a:t>.</a:t>
            </a:r>
          </a:p>
          <a:p>
            <a:r>
              <a:rPr lang="en-US" dirty="0"/>
              <a:t>Catch all exception</a:t>
            </a:r>
          </a:p>
          <a:p>
            <a:pPr marL="2194560" lvl="8" indent="0">
              <a:buNone/>
            </a:pPr>
            <a:r>
              <a:rPr lang="en-US" sz="2400" dirty="0"/>
              <a:t>catch (…)</a:t>
            </a:r>
          </a:p>
          <a:p>
            <a:pPr marL="2194560" lvl="8" indent="0">
              <a:buNone/>
            </a:pPr>
            <a:r>
              <a:rPr lang="en-US" sz="2400" dirty="0"/>
              <a:t>{</a:t>
            </a:r>
          </a:p>
          <a:p>
            <a:pPr marL="2194560" lvl="8" indent="0">
              <a:buNone/>
            </a:pPr>
            <a:r>
              <a:rPr lang="en-US" sz="2400" dirty="0" smtClean="0"/>
              <a:t>	// </a:t>
            </a:r>
            <a:r>
              <a:rPr lang="en-US" sz="2400" dirty="0"/>
              <a:t>statement for </a:t>
            </a:r>
            <a:r>
              <a:rPr lang="en-US" sz="2400" dirty="0" smtClean="0"/>
              <a:t>processing </a:t>
            </a:r>
            <a:r>
              <a:rPr lang="en-US" sz="2400" dirty="0"/>
              <a:t>all </a:t>
            </a:r>
            <a:r>
              <a:rPr lang="en-US" sz="2400" dirty="0" smtClean="0"/>
              <a:t>exceptions</a:t>
            </a:r>
            <a:endParaRPr lang="en-US" sz="2400" dirty="0"/>
          </a:p>
          <a:p>
            <a:pPr marL="2194560" lvl="8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46511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CATCHING MECHANISM (CONT…)</a:t>
            </a:r>
          </a:p>
        </p:txBody>
      </p:sp>
    </p:spTree>
    <p:extLst>
      <p:ext uri="{BB962C8B-B14F-4D97-AF65-F5344CB8AC3E}">
        <p14:creationId xmlns:p14="http://schemas.microsoft.com/office/powerpoint/2010/main" val="98487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 handler may decide to </a:t>
            </a:r>
            <a:r>
              <a:rPr lang="en-US" sz="2400" dirty="0" err="1"/>
              <a:t>rethrow</a:t>
            </a:r>
            <a:r>
              <a:rPr lang="en-US" sz="2400" dirty="0"/>
              <a:t> the </a:t>
            </a:r>
            <a:r>
              <a:rPr lang="en-US" sz="2400" dirty="0" smtClean="0"/>
              <a:t>exception caught </a:t>
            </a:r>
            <a:r>
              <a:rPr lang="en-US" sz="2400" dirty="0"/>
              <a:t>without processing it.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In such a case we have to invoke </a:t>
            </a:r>
            <a:r>
              <a:rPr lang="en-US" sz="2400" b="1" dirty="0"/>
              <a:t>throw </a:t>
            </a:r>
            <a:r>
              <a:rPr lang="en-US" sz="2400" dirty="0" smtClean="0"/>
              <a:t>without any </a:t>
            </a:r>
            <a:r>
              <a:rPr lang="en-US" sz="2400" dirty="0"/>
              <a:t>arguments as shown below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		 </a:t>
            </a:r>
            <a:r>
              <a:rPr lang="en-US" sz="2400" b="1" dirty="0"/>
              <a:t>throw</a:t>
            </a:r>
            <a:r>
              <a:rPr lang="en-US" sz="2400" dirty="0"/>
              <a:t>;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This causes the current exception to be thrown </a:t>
            </a:r>
            <a:r>
              <a:rPr lang="en-US" sz="2400" dirty="0" smtClean="0"/>
              <a:t>to the </a:t>
            </a:r>
            <a:r>
              <a:rPr lang="en-US" sz="2400" dirty="0"/>
              <a:t>next enclosing try/catch sequence and is </a:t>
            </a:r>
            <a:r>
              <a:rPr lang="en-US" sz="2400" dirty="0" smtClean="0"/>
              <a:t>caught by </a:t>
            </a:r>
            <a:r>
              <a:rPr lang="en-US" sz="2400" dirty="0"/>
              <a:t>a catch statement listed after the enclosing try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    block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RETHROWING AN EXCEPTION</a:t>
            </a:r>
          </a:p>
        </p:txBody>
      </p:sp>
    </p:spTree>
    <p:extLst>
      <p:ext uri="{BB962C8B-B14F-4D97-AF65-F5344CB8AC3E}">
        <p14:creationId xmlns:p14="http://schemas.microsoft.com/office/powerpoint/2010/main" val="228185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are run time anomalies or </a:t>
            </a:r>
            <a:r>
              <a:rPr lang="en-US" dirty="0" smtClean="0"/>
              <a:t>unusual conditions </a:t>
            </a:r>
            <a:r>
              <a:rPr lang="en-US" dirty="0"/>
              <a:t>that a program may encounter </a:t>
            </a:r>
            <a:r>
              <a:rPr lang="en-US" dirty="0" smtClean="0"/>
              <a:t>during execution</a:t>
            </a:r>
            <a:r>
              <a:rPr lang="en-US" dirty="0"/>
              <a:t>.</a:t>
            </a:r>
          </a:p>
          <a:p>
            <a:r>
              <a:rPr lang="en-US" dirty="0"/>
              <a:t> Conditions such as</a:t>
            </a:r>
          </a:p>
          <a:p>
            <a:pPr lvl="1"/>
            <a:r>
              <a:rPr lang="en-US" dirty="0"/>
              <a:t> Division by zero</a:t>
            </a:r>
          </a:p>
          <a:p>
            <a:pPr lvl="1"/>
            <a:r>
              <a:rPr lang="en-US" dirty="0"/>
              <a:t> Access to an array outside of its bounds</a:t>
            </a:r>
          </a:p>
          <a:p>
            <a:pPr lvl="1"/>
            <a:r>
              <a:rPr lang="en-US" dirty="0"/>
              <a:t> Running out of memory</a:t>
            </a:r>
          </a:p>
          <a:p>
            <a:pPr lvl="1"/>
            <a:r>
              <a:rPr lang="en-US" dirty="0"/>
              <a:t> Running out of disk space</a:t>
            </a:r>
          </a:p>
          <a:p>
            <a:r>
              <a:rPr lang="en-US" dirty="0"/>
              <a:t> It was not a part of original C++.</a:t>
            </a:r>
          </a:p>
          <a:p>
            <a:r>
              <a:rPr lang="en-US" dirty="0"/>
              <a:t> It is a new feature added to ANSI C++.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EXCEPTIONS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Exceptions are of 2 kinds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n-US" b="1" dirty="0"/>
              <a:t>Synchronous Exception:</a:t>
            </a:r>
          </a:p>
          <a:p>
            <a:pPr lvl="2"/>
            <a:r>
              <a:rPr lang="en-US" sz="1100" dirty="0"/>
              <a:t> </a:t>
            </a:r>
            <a:r>
              <a:rPr lang="en-US" dirty="0"/>
              <a:t>Out of rage</a:t>
            </a:r>
          </a:p>
          <a:p>
            <a:pPr lvl="2"/>
            <a:r>
              <a:rPr lang="en-US" sz="1100" dirty="0"/>
              <a:t> </a:t>
            </a:r>
            <a:r>
              <a:rPr lang="en-US" dirty="0"/>
              <a:t>Over flow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n-US" b="1" dirty="0"/>
              <a:t>Asynchronous Exception: </a:t>
            </a:r>
            <a:r>
              <a:rPr lang="en-US" dirty="0"/>
              <a:t>Error that are caused </a:t>
            </a:r>
            <a:r>
              <a:rPr lang="en-US" dirty="0" smtClean="0"/>
              <a:t>by causes </a:t>
            </a:r>
            <a:r>
              <a:rPr lang="en-US" dirty="0"/>
              <a:t>beyond the control of the program</a:t>
            </a:r>
          </a:p>
          <a:p>
            <a:pPr lvl="2"/>
            <a:r>
              <a:rPr lang="en-US" sz="1100" dirty="0"/>
              <a:t> </a:t>
            </a:r>
            <a:r>
              <a:rPr lang="en-US" dirty="0"/>
              <a:t>Keyboard interrupts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800" dirty="0"/>
              <a:t>In C++ only synchronous </a:t>
            </a:r>
            <a:r>
              <a:rPr lang="en-US" sz="2800" dirty="0" smtClean="0"/>
              <a:t>exceptions </a:t>
            </a:r>
            <a:r>
              <a:rPr lang="en-US" sz="2800" dirty="0"/>
              <a:t>can </a:t>
            </a:r>
            <a:r>
              <a:rPr lang="en-US" sz="2800" dirty="0" smtClean="0"/>
              <a:t>be handled</a:t>
            </a:r>
            <a:r>
              <a:rPr lang="en-US" sz="2800" dirty="0"/>
              <a:t>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EXCEPTION HANDLING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Exception handling </a:t>
            </a:r>
            <a:r>
              <a:rPr lang="en-US" dirty="0" smtClean="0"/>
              <a:t>mechanism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 Find the problem (Hit the exception</a:t>
            </a:r>
            <a:r>
              <a:rPr lang="en-US" dirty="0" smtClean="0"/>
              <a:t>).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 Inform that an error has occurred (Throw the exception</a:t>
            </a:r>
            <a:r>
              <a:rPr lang="en-US" dirty="0" smtClean="0"/>
              <a:t>).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 Receive the error information (Catch the exception</a:t>
            </a:r>
            <a:r>
              <a:rPr lang="en-US" dirty="0" smtClean="0"/>
              <a:t>).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 Take corrective action (handle the exception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EXCEPTION HANDLING (CONT…)</a:t>
            </a:r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It is basically </a:t>
            </a:r>
            <a:r>
              <a:rPr lang="en-US" dirty="0" smtClean="0"/>
              <a:t>build upon </a:t>
            </a:r>
            <a:r>
              <a:rPr lang="en-US" dirty="0"/>
              <a:t>three keywords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 t</a:t>
            </a:r>
            <a:r>
              <a:rPr lang="en-US" dirty="0" smtClean="0"/>
              <a:t>ry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throw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catch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EXCEPTION HANDLING MECHANISM</a:t>
            </a:r>
          </a:p>
        </p:txBody>
      </p:sp>
      <p:sp>
        <p:nvSpPr>
          <p:cNvPr id="4" name="Rectangle 3"/>
          <p:cNvSpPr/>
          <p:nvPr/>
        </p:nvSpPr>
        <p:spPr>
          <a:xfrm>
            <a:off x="8641724" y="2575775"/>
            <a:ext cx="2215166" cy="12234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41724" y="4450187"/>
            <a:ext cx="2215166" cy="12234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88417" y="3799268"/>
            <a:ext cx="2215166" cy="6673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Exception Object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641724" y="2981458"/>
            <a:ext cx="2215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41724" y="4907386"/>
            <a:ext cx="2215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41724" y="2589328"/>
            <a:ext cx="2215166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try</a:t>
            </a:r>
            <a:r>
              <a:rPr lang="en-US" dirty="0" smtClean="0"/>
              <a:t> block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22406" y="4527588"/>
            <a:ext cx="2215166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catch</a:t>
            </a:r>
            <a:r>
              <a:rPr lang="en-US" dirty="0" smtClean="0"/>
              <a:t> block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22406" y="3094272"/>
            <a:ext cx="2215166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Detects and throw an exception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61042" y="5061933"/>
            <a:ext cx="2215166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Catch and handle the exception</a:t>
            </a:r>
          </a:p>
        </p:txBody>
      </p:sp>
      <p:sp>
        <p:nvSpPr>
          <p:cNvPr id="27" name="Curved Right Arrow 26"/>
          <p:cNvSpPr/>
          <p:nvPr/>
        </p:nvSpPr>
        <p:spPr>
          <a:xfrm>
            <a:off x="7359202" y="3187521"/>
            <a:ext cx="1243886" cy="2157211"/>
          </a:xfrm>
          <a:prstGeom prst="curv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keyword </a:t>
            </a:r>
            <a:r>
              <a:rPr lang="en-US" b="1" dirty="0"/>
              <a:t>try </a:t>
            </a:r>
            <a:r>
              <a:rPr lang="en-US" dirty="0"/>
              <a:t>is used to preface a block </a:t>
            </a:r>
            <a:r>
              <a:rPr lang="en-US" dirty="0" smtClean="0"/>
              <a:t>of statements </a:t>
            </a:r>
            <a:r>
              <a:rPr lang="en-US" dirty="0"/>
              <a:t>which may generate exceptions.</a:t>
            </a:r>
          </a:p>
          <a:p>
            <a:r>
              <a:rPr lang="en-US" dirty="0"/>
              <a:t> When an exception is detected, it is thrown using </a:t>
            </a:r>
            <a:r>
              <a:rPr lang="en-US" dirty="0" smtClean="0"/>
              <a:t>a </a:t>
            </a:r>
            <a:r>
              <a:rPr lang="en-US" b="1" dirty="0" smtClean="0"/>
              <a:t>throw </a:t>
            </a:r>
            <a:r>
              <a:rPr lang="en-US" dirty="0"/>
              <a:t>statement in the try block.</a:t>
            </a:r>
          </a:p>
          <a:p>
            <a:r>
              <a:rPr lang="en-US" dirty="0"/>
              <a:t> A </a:t>
            </a:r>
            <a:r>
              <a:rPr lang="en-US" b="1" dirty="0"/>
              <a:t>catch </a:t>
            </a:r>
            <a:r>
              <a:rPr lang="en-US" dirty="0"/>
              <a:t>block defined by the keyword ‘</a:t>
            </a:r>
            <a:r>
              <a:rPr lang="en-US" dirty="0" smtClean="0"/>
              <a:t>catch’ catches </a:t>
            </a:r>
            <a:r>
              <a:rPr lang="en-US" dirty="0"/>
              <a:t>the exception and handles it appropriately.</a:t>
            </a:r>
          </a:p>
          <a:p>
            <a:r>
              <a:rPr lang="en-US" dirty="0"/>
              <a:t> The catch block that catches an exception </a:t>
            </a:r>
            <a:r>
              <a:rPr lang="en-US" dirty="0" smtClean="0"/>
              <a:t>must immediately </a:t>
            </a:r>
            <a:r>
              <a:rPr lang="en-US" dirty="0"/>
              <a:t>follow the try block that throws </a:t>
            </a:r>
            <a:r>
              <a:rPr lang="en-US" dirty="0" smtClean="0"/>
              <a:t>the exception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54873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EXCEPTION HANDLING MECHANISM (CONT…)</a:t>
            </a:r>
          </a:p>
        </p:txBody>
      </p:sp>
    </p:spTree>
    <p:extLst>
      <p:ext uri="{BB962C8B-B14F-4D97-AF65-F5344CB8AC3E}">
        <p14:creationId xmlns:p14="http://schemas.microsoft.com/office/powerpoint/2010/main" val="176632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try</a:t>
            </a:r>
          </a:p>
          <a:p>
            <a:pPr marL="0" indent="0">
              <a:buNone/>
            </a:pPr>
            <a:r>
              <a:rPr lang="en-US" dirty="0" smtClean="0"/>
              <a:t>  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…				// </a:t>
            </a:r>
            <a:r>
              <a:rPr lang="en-US" dirty="0"/>
              <a:t>Block of </a:t>
            </a:r>
            <a:r>
              <a:rPr lang="en-US" dirty="0" smtClean="0"/>
              <a:t>statements									// </a:t>
            </a:r>
            <a:r>
              <a:rPr lang="en-US" dirty="0"/>
              <a:t>which detect </a:t>
            </a:r>
            <a:r>
              <a:rPr lang="en-US" dirty="0" smtClean="0"/>
              <a:t>and throws an exception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throw </a:t>
            </a:r>
            <a:r>
              <a:rPr lang="en-US" dirty="0"/>
              <a:t>exception;</a:t>
            </a:r>
          </a:p>
          <a:p>
            <a:pPr marL="0" indent="0">
              <a:buNone/>
            </a:pPr>
            <a:r>
              <a:rPr lang="en-US" dirty="0" smtClean="0"/>
              <a:t>	…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}</a:t>
            </a:r>
            <a:endParaRPr lang="en-US" dirty="0"/>
          </a:p>
          <a:p>
            <a:r>
              <a:rPr lang="en-US" dirty="0"/>
              <a:t>catch(type </a:t>
            </a:r>
            <a:r>
              <a:rPr lang="en-US" dirty="0" err="1"/>
              <a:t>arg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   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277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EXCEPTION HANDLING MECHANISM (CONT…)</a:t>
            </a:r>
          </a:p>
        </p:txBody>
      </p:sp>
    </p:spTree>
    <p:extLst>
      <p:ext uri="{BB962C8B-B14F-4D97-AF65-F5344CB8AC3E}">
        <p14:creationId xmlns:p14="http://schemas.microsoft.com/office/powerpoint/2010/main" val="28926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2077148"/>
            <a:ext cx="10972800" cy="40403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Exceptions are objects used to transmit </a:t>
            </a:r>
            <a:r>
              <a:rPr lang="en-US" dirty="0" smtClean="0"/>
              <a:t>information about </a:t>
            </a:r>
            <a:r>
              <a:rPr lang="en-US" dirty="0"/>
              <a:t>a problem.</a:t>
            </a:r>
          </a:p>
          <a:p>
            <a:pPr>
              <a:lnSpc>
                <a:spcPct val="150000"/>
              </a:lnSpc>
            </a:pPr>
            <a:r>
              <a:rPr lang="en-US" dirty="0"/>
              <a:t> If the type of the object thrown matches the </a:t>
            </a:r>
            <a:r>
              <a:rPr lang="en-US" dirty="0" err="1" smtClean="0"/>
              <a:t>arg</a:t>
            </a:r>
            <a:r>
              <a:rPr lang="en-US" dirty="0"/>
              <a:t> </a:t>
            </a:r>
            <a:r>
              <a:rPr lang="en-US" dirty="0" smtClean="0"/>
              <a:t>type </a:t>
            </a:r>
            <a:r>
              <a:rPr lang="en-US" dirty="0"/>
              <a:t>in the catch statement, the catch block </a:t>
            </a:r>
            <a:r>
              <a:rPr lang="en-US" dirty="0" smtClean="0"/>
              <a:t>is executed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 If they do not match, the program is </a:t>
            </a:r>
            <a:r>
              <a:rPr lang="en-US" dirty="0" smtClean="0"/>
              <a:t>aborted.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16237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EXCEPTION HANDLING MECHANISM (CONT…)</a:t>
            </a:r>
          </a:p>
        </p:txBody>
      </p:sp>
    </p:spTree>
    <p:extLst>
      <p:ext uri="{BB962C8B-B14F-4D97-AF65-F5344CB8AC3E}">
        <p14:creationId xmlns:p14="http://schemas.microsoft.com/office/powerpoint/2010/main" val="51957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throw </a:t>
            </a:r>
            <a:r>
              <a:rPr lang="en-US" dirty="0"/>
              <a:t>statement can have one of the </a:t>
            </a:r>
            <a:r>
              <a:rPr lang="en-US" dirty="0" smtClean="0"/>
              <a:t>following 3 </a:t>
            </a:r>
            <a:r>
              <a:rPr lang="en-US" dirty="0"/>
              <a:t>forms</a:t>
            </a:r>
          </a:p>
          <a:p>
            <a:pPr lvl="1"/>
            <a:r>
              <a:rPr lang="en-US" dirty="0"/>
              <a:t> throw(exception)</a:t>
            </a:r>
          </a:p>
          <a:p>
            <a:pPr lvl="1"/>
            <a:r>
              <a:rPr lang="en-US" dirty="0"/>
              <a:t> throw exception</a:t>
            </a:r>
          </a:p>
          <a:p>
            <a:pPr lvl="1"/>
            <a:r>
              <a:rPr lang="en-US" dirty="0"/>
              <a:t> throw </a:t>
            </a:r>
            <a:r>
              <a:rPr lang="en-US" dirty="0" smtClean="0"/>
              <a:t>               //</a:t>
            </a:r>
            <a:r>
              <a:rPr lang="en-US" dirty="0"/>
              <a:t>used to re-throw a exception</a:t>
            </a:r>
          </a:p>
          <a:p>
            <a:r>
              <a:rPr lang="en-US" dirty="0"/>
              <a:t> The operand object exception can be of any </a:t>
            </a:r>
            <a:r>
              <a:rPr lang="en-US" dirty="0" smtClean="0"/>
              <a:t>type, including </a:t>
            </a:r>
            <a:r>
              <a:rPr lang="en-US" b="1" dirty="0"/>
              <a:t>constant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also possible to throw an object not </a:t>
            </a:r>
            <a:r>
              <a:rPr lang="en-US" dirty="0" smtClean="0"/>
              <a:t>intended for </a:t>
            </a:r>
            <a:r>
              <a:rPr lang="en-US" dirty="0"/>
              <a:t>error handling</a:t>
            </a:r>
            <a:r>
              <a:rPr lang="en-US" dirty="0" smtClean="0"/>
              <a:t>.</a:t>
            </a:r>
          </a:p>
          <a:p>
            <a:r>
              <a:rPr lang="en-US" dirty="0"/>
              <a:t>Throw point can be in a deeply nested scope </a:t>
            </a:r>
            <a:r>
              <a:rPr lang="en-US" dirty="0" smtClean="0"/>
              <a:t>within a </a:t>
            </a:r>
            <a:r>
              <a:rPr lang="en-US" dirty="0"/>
              <a:t>try block or in a deeply nested function call.</a:t>
            </a:r>
          </a:p>
          <a:p>
            <a:r>
              <a:rPr lang="en-US" dirty="0"/>
              <a:t> In any case, control is transferred to the </a:t>
            </a:r>
            <a:r>
              <a:rPr lang="en-US" dirty="0" smtClean="0"/>
              <a:t>catch statement</a:t>
            </a:r>
            <a:r>
              <a:rPr lang="en-US" dirty="0"/>
              <a:t>.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THROWING MECHANISM</a:t>
            </a:r>
          </a:p>
        </p:txBody>
      </p:sp>
    </p:spTree>
    <p:extLst>
      <p:ext uri="{BB962C8B-B14F-4D97-AF65-F5344CB8AC3E}">
        <p14:creationId xmlns:p14="http://schemas.microsoft.com/office/powerpoint/2010/main" val="262108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651</Words>
  <Application>Microsoft Office PowerPoint</Application>
  <PresentationFormat>Widescreen</PresentationFormat>
  <Paragraphs>125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Palatino Linotype</vt:lpstr>
      <vt:lpstr>Wingdings 2</vt:lpstr>
      <vt:lpstr>Presentation on brainstorming</vt:lpstr>
      <vt:lpstr>EXCEPTION HANDLING IN C++ </vt:lpstr>
      <vt:lpstr>EXCEPTIONS</vt:lpstr>
      <vt:lpstr>EXCEPTION HANDLING</vt:lpstr>
      <vt:lpstr>EXCEPTION HANDLING (CONT…)</vt:lpstr>
      <vt:lpstr>EXCEPTION HANDLING MECHANISM</vt:lpstr>
      <vt:lpstr>EXCEPTION HANDLING MECHANISM (CONT…)</vt:lpstr>
      <vt:lpstr>EXCEPTION HANDLING MECHANISM (CONT…)</vt:lpstr>
      <vt:lpstr>EXCEPTION HANDLING MECHANISM (CONT…)</vt:lpstr>
      <vt:lpstr>THROWING MECHANISM</vt:lpstr>
      <vt:lpstr>CATCHING MECHANISM</vt:lpstr>
      <vt:lpstr>CATCHING MECHANISM (CONT…)</vt:lpstr>
      <vt:lpstr>CATCHING MECHANISM (CONT…)</vt:lpstr>
      <vt:lpstr>CATCHING MECHANISM (CONT…)</vt:lpstr>
      <vt:lpstr>RETHROWING AN EXCEPTION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2016-05-27T09:17:36Z</dcterms:created>
  <dcterms:modified xsi:type="dcterms:W3CDTF">2016-10-08T06:23:28Z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